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68" r:id="rId3"/>
    <p:sldId id="270" r:id="rId4"/>
    <p:sldId id="271" r:id="rId5"/>
    <p:sldId id="257" r:id="rId6"/>
    <p:sldId id="258" r:id="rId7"/>
    <p:sldId id="259" r:id="rId8"/>
    <p:sldId id="260" r:id="rId9"/>
    <p:sldId id="261" r:id="rId10"/>
    <p:sldId id="262" r:id="rId11"/>
    <p:sldId id="263" r:id="rId12"/>
    <p:sldId id="265" r:id="rId13"/>
    <p:sldId id="266" r:id="rId14"/>
    <p:sldId id="267" r:id="rId15"/>
    <p:sldId id="269" r:id="rId16"/>
    <p:sldId id="26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14" y="-216"/>
      </p:cViewPr>
      <p:guideLst>
        <p:guide orient="horz" pos="2160"/>
        <p:guide pos="2880"/>
      </p:guideLst>
    </p:cSldViewPr>
  </p:slideViewPr>
  <p:notesTextViewPr>
    <p:cViewPr>
      <p:scale>
        <a:sx n="1" d="1"/>
        <a:sy n="1" d="1"/>
      </p:scale>
      <p:origin x="0" y="95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F9D385-5F5A-44E2-9D87-C9B5A2DAE50F}" type="datetimeFigureOut">
              <a:rPr lang="en-US" smtClean="0"/>
              <a:t>12/17/2019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057776-9297-4A90-B4CC-9A2419493082}" type="slidenum">
              <a:rPr lang="en-US" smtClean="0"/>
              <a:t>‹#›</a:t>
            </a:fld>
            <a:endParaRPr lang="en-US"/>
          </a:p>
        </p:txBody>
      </p:sp>
    </p:spTree>
    <p:extLst>
      <p:ext uri="{BB962C8B-B14F-4D97-AF65-F5344CB8AC3E}">
        <p14:creationId xmlns:p14="http://schemas.microsoft.com/office/powerpoint/2010/main" val="3078262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Changing stage is when the real transition is made.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Individuals start learning about the new organizational culture. The initial</a:t>
            </a:r>
            <a:r>
              <a:rPr lang="en-US" baseline="0" dirty="0" smtClean="0"/>
              <a:t> </a:t>
            </a:r>
            <a:r>
              <a:rPr lang="en-US" dirty="0" smtClean="0"/>
              <a:t>stage entails the creation of awareness among the staff on the areas that need change. </a:t>
            </a:r>
            <a:r>
              <a:rPr lang="en-US" smtClean="0"/>
              <a:t>The final </a:t>
            </a:r>
            <a:r>
              <a:rPr lang="en-US" dirty="0" smtClean="0"/>
              <a:t>stage involves stabilizing and reinforcing the new state (</a:t>
            </a:r>
            <a:r>
              <a:rPr lang="en-US" dirty="0" err="1" smtClean="0"/>
              <a:t>Hussain</a:t>
            </a:r>
            <a:r>
              <a:rPr lang="en-US" dirty="0" smtClean="0"/>
              <a:t> et al., 2018).  </a:t>
            </a:r>
          </a:p>
          <a:p>
            <a:endParaRPr lang="en-US" dirty="0"/>
          </a:p>
        </p:txBody>
      </p:sp>
      <p:sp>
        <p:nvSpPr>
          <p:cNvPr id="4" name="Slide Number Placeholder 3"/>
          <p:cNvSpPr>
            <a:spLocks noGrp="1"/>
          </p:cNvSpPr>
          <p:nvPr>
            <p:ph type="sldNum" sz="quarter" idx="10"/>
          </p:nvPr>
        </p:nvSpPr>
        <p:spPr/>
        <p:txBody>
          <a:bodyPr/>
          <a:lstStyle/>
          <a:p>
            <a:fld id="{03057776-9297-4A90-B4CC-9A2419493082}" type="slidenum">
              <a:rPr lang="en-US" smtClean="0"/>
              <a:t>2</a:t>
            </a:fld>
            <a:endParaRPr lang="en-US"/>
          </a:p>
        </p:txBody>
      </p:sp>
    </p:spTree>
    <p:extLst>
      <p:ext uri="{BB962C8B-B14F-4D97-AF65-F5344CB8AC3E}">
        <p14:creationId xmlns:p14="http://schemas.microsoft.com/office/powerpoint/2010/main" val="1443810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strategy will be developed to outline the</a:t>
            </a:r>
            <a:r>
              <a:rPr lang="en-US" baseline="0" dirty="0" smtClean="0"/>
              <a:t> goals of the new change initiative and how they will be implemented. Structure of the new change model will be created to delineate the day-to-day activities of the organization. Work systems will also be developed to determine division of labor. The system will be based on shared values to ensure organizational efficiency. A unique style will be used in the change model with regard to leadership and work delegation. Appropriate staff will be recruited based on their skills and capabilities. </a:t>
            </a:r>
            <a:endParaRPr lang="en-US" dirty="0"/>
          </a:p>
        </p:txBody>
      </p:sp>
      <p:sp>
        <p:nvSpPr>
          <p:cNvPr id="4" name="Slide Number Placeholder 3"/>
          <p:cNvSpPr>
            <a:spLocks noGrp="1"/>
          </p:cNvSpPr>
          <p:nvPr>
            <p:ph type="sldNum" sz="quarter" idx="10"/>
          </p:nvPr>
        </p:nvSpPr>
        <p:spPr/>
        <p:txBody>
          <a:bodyPr/>
          <a:lstStyle/>
          <a:p>
            <a:fld id="{03057776-9297-4A90-B4CC-9A2419493082}" type="slidenum">
              <a:rPr lang="en-US" smtClean="0"/>
              <a:t>3</a:t>
            </a:fld>
            <a:endParaRPr lang="en-US"/>
          </a:p>
        </p:txBody>
      </p:sp>
    </p:spTree>
    <p:extLst>
      <p:ext uri="{BB962C8B-B14F-4D97-AF65-F5344CB8AC3E}">
        <p14:creationId xmlns:p14="http://schemas.microsoft.com/office/powerpoint/2010/main" val="93926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staff will be educated on the need of the plan to be implemented with urgency. The model will incorporate team-building</a:t>
            </a:r>
            <a:r>
              <a:rPr lang="en-US" baseline="0" dirty="0" smtClean="0"/>
              <a:t> strategies and utilize staff with the right mix of skills.  The  management will need to get the vision correct by integrating aspects such as creativity, objectives, and emotional intelligence. The management will also have to communicate with staff on the need for change. The organization will also have to get things moving with regard to empowerment and action. The organization will also have to set long-term and short-term goals and highlight how they will be achieved. The staff and leaders will have to be determined to avoid giving up after the implementation.  The change will need to reinforced and made part of the </a:t>
            </a:r>
            <a:r>
              <a:rPr lang="en-US" baseline="0" smtClean="0"/>
              <a:t>workplace culture. </a:t>
            </a:r>
            <a:endParaRPr lang="en-US" dirty="0"/>
          </a:p>
        </p:txBody>
      </p:sp>
      <p:sp>
        <p:nvSpPr>
          <p:cNvPr id="4" name="Slide Number Placeholder 3"/>
          <p:cNvSpPr>
            <a:spLocks noGrp="1"/>
          </p:cNvSpPr>
          <p:nvPr>
            <p:ph type="sldNum" sz="quarter" idx="10"/>
          </p:nvPr>
        </p:nvSpPr>
        <p:spPr/>
        <p:txBody>
          <a:bodyPr/>
          <a:lstStyle/>
          <a:p>
            <a:fld id="{03057776-9297-4A90-B4CC-9A2419493082}" type="slidenum">
              <a:rPr lang="en-US" smtClean="0"/>
              <a:t>4</a:t>
            </a:fld>
            <a:endParaRPr lang="en-US"/>
          </a:p>
        </p:txBody>
      </p:sp>
    </p:spTree>
    <p:extLst>
      <p:ext uri="{BB962C8B-B14F-4D97-AF65-F5344CB8AC3E}">
        <p14:creationId xmlns:p14="http://schemas.microsoft.com/office/powerpoint/2010/main" val="3269665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Patients surveys will be carried out to gather information about medical outcomes.</a:t>
            </a:r>
          </a:p>
          <a:p>
            <a:r>
              <a:rPr lang="en-US" dirty="0" smtClean="0"/>
              <a:t>Medical record audits will provide data on procedural and interventional outcomes.</a:t>
            </a:r>
          </a:p>
          <a:p>
            <a:r>
              <a:rPr lang="en-US" dirty="0" smtClean="0"/>
              <a:t>Interviewing the patients will provide information on patient-rate care characteristics.</a:t>
            </a:r>
          </a:p>
          <a:p>
            <a:r>
              <a:rPr lang="en-US" dirty="0" smtClean="0"/>
              <a:t>Staff survey will provide data on practice experience.</a:t>
            </a:r>
          </a:p>
          <a:p>
            <a:r>
              <a:rPr lang="en-US" dirty="0" smtClean="0"/>
              <a:t>Clinician surveys will provide data on organizational efficiency.</a:t>
            </a:r>
          </a:p>
          <a:p>
            <a:r>
              <a:rPr lang="en-US" dirty="0" smtClean="0"/>
              <a:t>Ethnographic observations will provide data on practice development (Jaen et al., 2010). </a:t>
            </a:r>
          </a:p>
          <a:p>
            <a:r>
              <a:rPr lang="en-US" dirty="0" smtClean="0"/>
              <a:t>Environmental measures will provide data on the environment.</a:t>
            </a:r>
          </a:p>
          <a:p>
            <a:r>
              <a:rPr lang="en-US" dirty="0" smtClean="0"/>
              <a:t>Financial records will provide data on the finances of the facility. </a:t>
            </a:r>
          </a:p>
          <a:p>
            <a:endParaRPr lang="en-US" dirty="0"/>
          </a:p>
        </p:txBody>
      </p:sp>
      <p:sp>
        <p:nvSpPr>
          <p:cNvPr id="4" name="Slide Number Placeholder 3"/>
          <p:cNvSpPr>
            <a:spLocks noGrp="1"/>
          </p:cNvSpPr>
          <p:nvPr>
            <p:ph type="sldNum" sz="quarter" idx="10"/>
          </p:nvPr>
        </p:nvSpPr>
        <p:spPr/>
        <p:txBody>
          <a:bodyPr/>
          <a:lstStyle/>
          <a:p>
            <a:fld id="{03057776-9297-4A90-B4CC-9A2419493082}" type="slidenum">
              <a:rPr lang="en-US" smtClean="0"/>
              <a:t>5</a:t>
            </a:fld>
            <a:endParaRPr lang="en-US"/>
          </a:p>
        </p:txBody>
      </p:sp>
    </p:spTree>
    <p:extLst>
      <p:ext uri="{BB962C8B-B14F-4D97-AF65-F5344CB8AC3E}">
        <p14:creationId xmlns:p14="http://schemas.microsoft.com/office/powerpoint/2010/main" val="1832951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Team members should have the appropriate skills and knowledge for the change initiative.</a:t>
            </a:r>
          </a:p>
          <a:p>
            <a:r>
              <a:rPr lang="en-US" dirty="0" smtClean="0"/>
              <a:t>The team should be highly experienced.</a:t>
            </a:r>
          </a:p>
          <a:p>
            <a:r>
              <a:rPr lang="en-US" dirty="0" smtClean="0"/>
              <a:t>The individuals selected should be in leadership positions.</a:t>
            </a:r>
          </a:p>
          <a:p>
            <a:r>
              <a:rPr lang="en-US" dirty="0" smtClean="0"/>
              <a:t>The individuals selected should also be competent.</a:t>
            </a:r>
          </a:p>
          <a:p>
            <a:r>
              <a:rPr lang="en-US" dirty="0" smtClean="0"/>
              <a:t>The persons chosen should also have good communication skills.</a:t>
            </a:r>
          </a:p>
          <a:p>
            <a:r>
              <a:rPr lang="en-US" dirty="0" smtClean="0"/>
              <a:t>The team should also be ready to learn.</a:t>
            </a:r>
          </a:p>
          <a:p>
            <a:r>
              <a:rPr lang="en-US" dirty="0" smtClean="0"/>
              <a:t>The team should also be oriented to achieving the new organizational goals. </a:t>
            </a:r>
          </a:p>
          <a:p>
            <a:r>
              <a:rPr lang="en-US" dirty="0" smtClean="0"/>
              <a:t>The individuals selected should be creative and flexible.  </a:t>
            </a:r>
          </a:p>
          <a:p>
            <a:endParaRPr lang="en-US" dirty="0"/>
          </a:p>
        </p:txBody>
      </p:sp>
      <p:sp>
        <p:nvSpPr>
          <p:cNvPr id="4" name="Slide Number Placeholder 3"/>
          <p:cNvSpPr>
            <a:spLocks noGrp="1"/>
          </p:cNvSpPr>
          <p:nvPr>
            <p:ph type="sldNum" sz="quarter" idx="10"/>
          </p:nvPr>
        </p:nvSpPr>
        <p:spPr/>
        <p:txBody>
          <a:bodyPr/>
          <a:lstStyle/>
          <a:p>
            <a:fld id="{03057776-9297-4A90-B4CC-9A2419493082}" type="slidenum">
              <a:rPr lang="en-US" smtClean="0"/>
              <a:t>6</a:t>
            </a:fld>
            <a:endParaRPr lang="en-US"/>
          </a:p>
        </p:txBody>
      </p:sp>
    </p:spTree>
    <p:extLst>
      <p:ext uri="{BB962C8B-B14F-4D97-AF65-F5344CB8AC3E}">
        <p14:creationId xmlns:p14="http://schemas.microsoft.com/office/powerpoint/2010/main" val="766368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Videoconferencing can be used to communicate the essentials of the change initiative.</a:t>
            </a:r>
          </a:p>
          <a:p>
            <a:r>
              <a:rPr lang="en-US" dirty="0" smtClean="0"/>
              <a:t>The company’s intranet will also used to post important messages.</a:t>
            </a:r>
          </a:p>
          <a:p>
            <a:r>
              <a:rPr lang="en-US" dirty="0" smtClean="0"/>
              <a:t>Emails can also be sent to the staff on the proposed change initiative.</a:t>
            </a:r>
          </a:p>
          <a:p>
            <a:r>
              <a:rPr lang="en-US" dirty="0" smtClean="0"/>
              <a:t>Print media such as flyers can be used to present the change model.</a:t>
            </a:r>
          </a:p>
          <a:p>
            <a:r>
              <a:rPr lang="en-US" dirty="0" smtClean="0"/>
              <a:t>The management can publish encouraging and motivational blog posts.</a:t>
            </a:r>
          </a:p>
          <a:p>
            <a:r>
              <a:rPr lang="en-US" dirty="0" smtClean="0"/>
              <a:t>The management can also post videos and photos related to the change in the organization’s website. </a:t>
            </a:r>
          </a:p>
          <a:p>
            <a:r>
              <a:rPr lang="en-US" dirty="0" smtClean="0"/>
              <a:t>Online group discussions will be used to discuss about the change.</a:t>
            </a:r>
          </a:p>
          <a:p>
            <a:r>
              <a:rPr lang="en-US" dirty="0" smtClean="0"/>
              <a:t>Also, the management can send information about the change through instant </a:t>
            </a:r>
            <a:r>
              <a:rPr lang="en-US" dirty="0" err="1" smtClean="0"/>
              <a:t>messsaging</a:t>
            </a:r>
            <a:r>
              <a:rPr lang="en-US" dirty="0" smtClean="0"/>
              <a:t>.</a:t>
            </a:r>
          </a:p>
          <a:p>
            <a:endParaRPr lang="en-US" dirty="0"/>
          </a:p>
        </p:txBody>
      </p:sp>
      <p:sp>
        <p:nvSpPr>
          <p:cNvPr id="4" name="Slide Number Placeholder 3"/>
          <p:cNvSpPr>
            <a:spLocks noGrp="1"/>
          </p:cNvSpPr>
          <p:nvPr>
            <p:ph type="sldNum" sz="quarter" idx="10"/>
          </p:nvPr>
        </p:nvSpPr>
        <p:spPr/>
        <p:txBody>
          <a:bodyPr/>
          <a:lstStyle/>
          <a:p>
            <a:fld id="{03057776-9297-4A90-B4CC-9A2419493082}" type="slidenum">
              <a:rPr lang="en-US" smtClean="0"/>
              <a:t>7</a:t>
            </a:fld>
            <a:endParaRPr lang="en-US"/>
          </a:p>
        </p:txBody>
      </p:sp>
    </p:spTree>
    <p:extLst>
      <p:ext uri="{BB962C8B-B14F-4D97-AF65-F5344CB8AC3E}">
        <p14:creationId xmlns:p14="http://schemas.microsoft.com/office/powerpoint/2010/main" val="1317827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Stakeholders will be provided with a comprehensive plan about the change.</a:t>
            </a:r>
          </a:p>
          <a:p>
            <a:r>
              <a:rPr lang="en-US" dirty="0" smtClean="0"/>
              <a:t>A detailed communication plan will be developed at the early stages.</a:t>
            </a:r>
          </a:p>
          <a:p>
            <a:r>
              <a:rPr lang="en-US" dirty="0" smtClean="0"/>
              <a:t>A conducive environment will be created for the proposed change.</a:t>
            </a:r>
          </a:p>
          <a:p>
            <a:r>
              <a:rPr lang="en-US" dirty="0" smtClean="0"/>
              <a:t>Stakeholders will be actively engaged in the change process.</a:t>
            </a:r>
          </a:p>
          <a:p>
            <a:r>
              <a:rPr lang="en-US" dirty="0" smtClean="0"/>
              <a:t>Stakeholder support committees will utilized to connect the change coordinator and the stakeholders.</a:t>
            </a:r>
          </a:p>
          <a:p>
            <a:r>
              <a:rPr lang="en-US" dirty="0" smtClean="0"/>
              <a:t>Stakeholders will be informed about the benefits of the changes.</a:t>
            </a:r>
          </a:p>
          <a:p>
            <a:r>
              <a:rPr lang="en-US" dirty="0" smtClean="0"/>
              <a:t>Stakeholders should be informed about the resisters and champions of the change initiative</a:t>
            </a:r>
          </a:p>
          <a:p>
            <a:r>
              <a:rPr lang="en-US" dirty="0" smtClean="0"/>
              <a:t>A positive relationship will be established with the stakeholders</a:t>
            </a:r>
            <a:endParaRPr lang="en-US" dirty="0"/>
          </a:p>
        </p:txBody>
      </p:sp>
      <p:sp>
        <p:nvSpPr>
          <p:cNvPr id="4" name="Slide Number Placeholder 3"/>
          <p:cNvSpPr>
            <a:spLocks noGrp="1"/>
          </p:cNvSpPr>
          <p:nvPr>
            <p:ph type="sldNum" sz="quarter" idx="10"/>
          </p:nvPr>
        </p:nvSpPr>
        <p:spPr/>
        <p:txBody>
          <a:bodyPr/>
          <a:lstStyle/>
          <a:p>
            <a:fld id="{03057776-9297-4A90-B4CC-9A2419493082}" type="slidenum">
              <a:rPr lang="en-US" smtClean="0"/>
              <a:t>8</a:t>
            </a:fld>
            <a:endParaRPr lang="en-US"/>
          </a:p>
        </p:txBody>
      </p:sp>
    </p:spTree>
    <p:extLst>
      <p:ext uri="{BB962C8B-B14F-4D97-AF65-F5344CB8AC3E}">
        <p14:creationId xmlns:p14="http://schemas.microsoft.com/office/powerpoint/2010/main" val="345266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Collaborative teams with common objectives will be created.</a:t>
            </a:r>
          </a:p>
          <a:p>
            <a:r>
              <a:rPr lang="en-US" dirty="0" smtClean="0"/>
              <a:t>Teams will be created based on the skills and knowledge to maximize their potential.</a:t>
            </a:r>
          </a:p>
          <a:p>
            <a:r>
              <a:rPr lang="en-US" dirty="0" smtClean="0"/>
              <a:t>Teams will be required to be persuasive and energetic about the changes.</a:t>
            </a:r>
          </a:p>
          <a:p>
            <a:r>
              <a:rPr lang="en-US" dirty="0" smtClean="0"/>
              <a:t>The change coordinator will also be required to be passionate about the proposed change.</a:t>
            </a:r>
          </a:p>
          <a:p>
            <a:r>
              <a:rPr lang="en-US" dirty="0" smtClean="0"/>
              <a:t>The staff should be give opportunities to provide feedback.</a:t>
            </a:r>
          </a:p>
          <a:p>
            <a:r>
              <a:rPr lang="en-US" dirty="0" smtClean="0"/>
              <a:t>The management should be positive and supportive to the employees during the change process. </a:t>
            </a:r>
          </a:p>
          <a:p>
            <a:r>
              <a:rPr lang="en-US" dirty="0" smtClean="0"/>
              <a:t>Clinicians should be provided with data to support the need for change.</a:t>
            </a:r>
          </a:p>
          <a:p>
            <a:r>
              <a:rPr lang="en-US" dirty="0" smtClean="0"/>
              <a:t>Conflicts related to the change initiative will be resolved effectively. </a:t>
            </a:r>
            <a:endParaRPr lang="en-US" dirty="0"/>
          </a:p>
        </p:txBody>
      </p:sp>
      <p:sp>
        <p:nvSpPr>
          <p:cNvPr id="4" name="Slide Number Placeholder 3"/>
          <p:cNvSpPr>
            <a:spLocks noGrp="1"/>
          </p:cNvSpPr>
          <p:nvPr>
            <p:ph type="sldNum" sz="quarter" idx="10"/>
          </p:nvPr>
        </p:nvSpPr>
        <p:spPr/>
        <p:txBody>
          <a:bodyPr/>
          <a:lstStyle/>
          <a:p>
            <a:fld id="{03057776-9297-4A90-B4CC-9A2419493082}" type="slidenum">
              <a:rPr lang="en-US" smtClean="0"/>
              <a:t>9</a:t>
            </a:fld>
            <a:endParaRPr lang="en-US"/>
          </a:p>
        </p:txBody>
      </p:sp>
    </p:spTree>
    <p:extLst>
      <p:ext uri="{BB962C8B-B14F-4D97-AF65-F5344CB8AC3E}">
        <p14:creationId xmlns:p14="http://schemas.microsoft.com/office/powerpoint/2010/main" val="1377613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management will create awareness of how the existing culture impacts negatively on the organization. </a:t>
            </a:r>
          </a:p>
          <a:p>
            <a:r>
              <a:rPr lang="en-US" dirty="0" smtClean="0"/>
              <a:t>Old behavioral characteristics and processes will be examined.</a:t>
            </a:r>
          </a:p>
          <a:p>
            <a:r>
              <a:rPr lang="en-US" dirty="0" smtClean="0"/>
              <a:t>The analysis will help show the staff why change is inevitable.</a:t>
            </a:r>
          </a:p>
          <a:p>
            <a:r>
              <a:rPr lang="en-US" dirty="0" smtClean="0"/>
              <a:t>The essentials of the change process will be communicated to the staff.</a:t>
            </a:r>
          </a:p>
          <a:p>
            <a:r>
              <a:rPr lang="en-US" dirty="0" smtClean="0"/>
              <a:t>The new change model will be implemented.</a:t>
            </a:r>
          </a:p>
          <a:p>
            <a:r>
              <a:rPr lang="en-US" dirty="0" smtClean="0"/>
              <a:t>Staff will be required to learn new traits, ways of thinking, and processes.</a:t>
            </a:r>
          </a:p>
          <a:p>
            <a:r>
              <a:rPr lang="en-US" dirty="0" smtClean="0"/>
              <a:t>Support will be offered to the employees to make them comfortable with the new culture.</a:t>
            </a:r>
          </a:p>
          <a:p>
            <a:r>
              <a:rPr lang="en-US" dirty="0" smtClean="0"/>
              <a:t>The new state will be solidified to prevent reverting to the old culture.</a:t>
            </a:r>
          </a:p>
          <a:p>
            <a:endParaRPr lang="en-US" dirty="0"/>
          </a:p>
        </p:txBody>
      </p:sp>
      <p:sp>
        <p:nvSpPr>
          <p:cNvPr id="4" name="Slide Number Placeholder 3"/>
          <p:cNvSpPr>
            <a:spLocks noGrp="1"/>
          </p:cNvSpPr>
          <p:nvPr>
            <p:ph type="sldNum" sz="quarter" idx="10"/>
          </p:nvPr>
        </p:nvSpPr>
        <p:spPr/>
        <p:txBody>
          <a:bodyPr/>
          <a:lstStyle/>
          <a:p>
            <a:fld id="{03057776-9297-4A90-B4CC-9A2419493082}" type="slidenum">
              <a:rPr lang="en-US" smtClean="0"/>
              <a:t>10</a:t>
            </a:fld>
            <a:endParaRPr lang="en-US"/>
          </a:p>
        </p:txBody>
      </p:sp>
    </p:spTree>
    <p:extLst>
      <p:ext uri="{BB962C8B-B14F-4D97-AF65-F5344CB8AC3E}">
        <p14:creationId xmlns:p14="http://schemas.microsoft.com/office/powerpoint/2010/main" val="561441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employees should be regularly educated on the new structural and cultural changes.</a:t>
            </a:r>
          </a:p>
          <a:p>
            <a:r>
              <a:rPr lang="en-US" dirty="0" smtClean="0"/>
              <a:t>Attainable goals about the new model should be set.</a:t>
            </a:r>
          </a:p>
          <a:p>
            <a:r>
              <a:rPr lang="en-US" dirty="0" smtClean="0"/>
              <a:t>Regular communication should be made to the team.</a:t>
            </a:r>
          </a:p>
          <a:p>
            <a:r>
              <a:rPr lang="en-US" dirty="0" smtClean="0"/>
              <a:t>The outcomes of the new system should be communicated to the staff. </a:t>
            </a:r>
          </a:p>
          <a:p>
            <a:r>
              <a:rPr lang="en-US" dirty="0" smtClean="0"/>
              <a:t>Staff and clinicians should rewarded for their contributing in ensuring the change.</a:t>
            </a:r>
          </a:p>
          <a:p>
            <a:r>
              <a:rPr lang="en-US" dirty="0" smtClean="0"/>
              <a:t>The implications of the change should be discussed with the employees. </a:t>
            </a:r>
          </a:p>
          <a:p>
            <a:r>
              <a:rPr lang="en-US" dirty="0" smtClean="0"/>
              <a:t>Staff should be given opportunities to provide feedback about the new changes.</a:t>
            </a:r>
          </a:p>
          <a:p>
            <a:r>
              <a:rPr lang="en-US" dirty="0" smtClean="0"/>
              <a:t>Necessary infrastructure should be developed to support the change (Silver, </a:t>
            </a:r>
            <a:r>
              <a:rPr lang="en-US" dirty="0" err="1" smtClean="0"/>
              <a:t>McQuillan</a:t>
            </a:r>
            <a:r>
              <a:rPr lang="en-US" dirty="0" smtClean="0"/>
              <a:t>, &amp; </a:t>
            </a:r>
            <a:r>
              <a:rPr lang="en-US" dirty="0" err="1" smtClean="0"/>
              <a:t>Chertow</a:t>
            </a:r>
            <a:r>
              <a:rPr lang="en-US" dirty="0" smtClean="0"/>
              <a:t>, 2016). </a:t>
            </a:r>
          </a:p>
          <a:p>
            <a:endParaRPr lang="en-US" dirty="0"/>
          </a:p>
        </p:txBody>
      </p:sp>
      <p:sp>
        <p:nvSpPr>
          <p:cNvPr id="4" name="Slide Number Placeholder 3"/>
          <p:cNvSpPr>
            <a:spLocks noGrp="1"/>
          </p:cNvSpPr>
          <p:nvPr>
            <p:ph type="sldNum" sz="quarter" idx="10"/>
          </p:nvPr>
        </p:nvSpPr>
        <p:spPr/>
        <p:txBody>
          <a:bodyPr/>
          <a:lstStyle/>
          <a:p>
            <a:fld id="{03057776-9297-4A90-B4CC-9A2419493082}" type="slidenum">
              <a:rPr lang="en-US" smtClean="0"/>
              <a:t>11</a:t>
            </a:fld>
            <a:endParaRPr lang="en-US"/>
          </a:p>
        </p:txBody>
      </p:sp>
    </p:spTree>
    <p:extLst>
      <p:ext uri="{BB962C8B-B14F-4D97-AF65-F5344CB8AC3E}">
        <p14:creationId xmlns:p14="http://schemas.microsoft.com/office/powerpoint/2010/main" val="654197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change initiative will make the organization more responsive to patient needs.</a:t>
            </a:r>
          </a:p>
          <a:p>
            <a:r>
              <a:rPr lang="en-US" dirty="0" smtClean="0"/>
              <a:t>It will help improve medical outcomes.</a:t>
            </a:r>
          </a:p>
          <a:p>
            <a:r>
              <a:rPr lang="en-US" dirty="0" smtClean="0"/>
              <a:t>It will help improve organizational efficiency.</a:t>
            </a:r>
          </a:p>
          <a:p>
            <a:r>
              <a:rPr lang="en-US" dirty="0" smtClean="0"/>
              <a:t>It will also help promote clinician productivity.</a:t>
            </a:r>
          </a:p>
          <a:p>
            <a:r>
              <a:rPr lang="en-US" dirty="0" smtClean="0"/>
              <a:t>The time for administering care will be reduced significantly.</a:t>
            </a:r>
          </a:p>
          <a:p>
            <a:r>
              <a:rPr lang="en-US" dirty="0" smtClean="0"/>
              <a:t>Patient satisfaction will be improved. </a:t>
            </a:r>
          </a:p>
          <a:p>
            <a:r>
              <a:rPr lang="en-US" dirty="0" smtClean="0"/>
              <a:t>There will be an increased return on investment.</a:t>
            </a:r>
          </a:p>
          <a:p>
            <a:r>
              <a:rPr lang="en-US" dirty="0" smtClean="0"/>
              <a:t>The change initiative will create opportunities for creativity and innovation. </a:t>
            </a:r>
          </a:p>
          <a:p>
            <a:endParaRPr lang="en-US" dirty="0"/>
          </a:p>
        </p:txBody>
      </p:sp>
      <p:sp>
        <p:nvSpPr>
          <p:cNvPr id="4" name="Slide Number Placeholder 3"/>
          <p:cNvSpPr>
            <a:spLocks noGrp="1"/>
          </p:cNvSpPr>
          <p:nvPr>
            <p:ph type="sldNum" sz="quarter" idx="10"/>
          </p:nvPr>
        </p:nvSpPr>
        <p:spPr/>
        <p:txBody>
          <a:bodyPr/>
          <a:lstStyle/>
          <a:p>
            <a:fld id="{03057776-9297-4A90-B4CC-9A2419493082}" type="slidenum">
              <a:rPr lang="en-US" smtClean="0"/>
              <a:t>12</a:t>
            </a:fld>
            <a:endParaRPr lang="en-US"/>
          </a:p>
        </p:txBody>
      </p:sp>
    </p:spTree>
    <p:extLst>
      <p:ext uri="{BB962C8B-B14F-4D97-AF65-F5344CB8AC3E}">
        <p14:creationId xmlns:p14="http://schemas.microsoft.com/office/powerpoint/2010/main" val="16832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change initiative will work since it will enable smooth transition from one culture to another.</a:t>
            </a:r>
          </a:p>
          <a:p>
            <a:r>
              <a:rPr lang="en-US" dirty="0" smtClean="0"/>
              <a:t>The productivity and the morale of the employees will be improved.</a:t>
            </a:r>
          </a:p>
          <a:p>
            <a:r>
              <a:rPr lang="en-US" dirty="0" smtClean="0"/>
              <a:t>A correct perception about care will be created.</a:t>
            </a:r>
          </a:p>
          <a:p>
            <a:r>
              <a:rPr lang="en-US" dirty="0" smtClean="0"/>
              <a:t>Resistance to the new change model will be minimal.</a:t>
            </a:r>
          </a:p>
          <a:p>
            <a:r>
              <a:rPr lang="en-US" dirty="0" smtClean="0"/>
              <a:t>Cooperation and collaboration among clinicians will be improved.</a:t>
            </a:r>
          </a:p>
          <a:p>
            <a:r>
              <a:rPr lang="en-US" dirty="0" smtClean="0"/>
              <a:t>Optimal care outcomes will be achieved.</a:t>
            </a:r>
          </a:p>
          <a:p>
            <a:r>
              <a:rPr lang="en-US" dirty="0" smtClean="0"/>
              <a:t>Stress and anxiety among the staff will be minimized.</a:t>
            </a:r>
          </a:p>
          <a:p>
            <a:r>
              <a:rPr lang="en-US" dirty="0" smtClean="0"/>
              <a:t>Positive opportunities will be created for care improvement.</a:t>
            </a:r>
          </a:p>
          <a:p>
            <a:endParaRPr lang="en-US" dirty="0"/>
          </a:p>
        </p:txBody>
      </p:sp>
      <p:sp>
        <p:nvSpPr>
          <p:cNvPr id="4" name="Slide Number Placeholder 3"/>
          <p:cNvSpPr>
            <a:spLocks noGrp="1"/>
          </p:cNvSpPr>
          <p:nvPr>
            <p:ph type="sldNum" sz="quarter" idx="10"/>
          </p:nvPr>
        </p:nvSpPr>
        <p:spPr/>
        <p:txBody>
          <a:bodyPr/>
          <a:lstStyle/>
          <a:p>
            <a:fld id="{03057776-9297-4A90-B4CC-9A2419493082}" type="slidenum">
              <a:rPr lang="en-US" smtClean="0"/>
              <a:t>13</a:t>
            </a:fld>
            <a:endParaRPr lang="en-US"/>
          </a:p>
        </p:txBody>
      </p:sp>
    </p:spTree>
    <p:extLst>
      <p:ext uri="{BB962C8B-B14F-4D97-AF65-F5344CB8AC3E}">
        <p14:creationId xmlns:p14="http://schemas.microsoft.com/office/powerpoint/2010/main" val="1057883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Effective communication strategies will be put in place.</a:t>
            </a:r>
          </a:p>
          <a:p>
            <a:r>
              <a:rPr lang="en-US" dirty="0" smtClean="0"/>
              <a:t>Employee acceptance will be prevalent in the long-term.</a:t>
            </a:r>
          </a:p>
          <a:p>
            <a:r>
              <a:rPr lang="en-US" dirty="0" smtClean="0"/>
              <a:t>Employee loyalty will be enhanced due to improve care environment.</a:t>
            </a:r>
          </a:p>
          <a:p>
            <a:r>
              <a:rPr lang="en-US" dirty="0" smtClean="0"/>
              <a:t>Customer satisfaction will be achieved after the implementation of the change initiative.</a:t>
            </a:r>
          </a:p>
          <a:p>
            <a:r>
              <a:rPr lang="en-US" dirty="0" smtClean="0"/>
              <a:t>The change will be supported with careful planning and follow up.</a:t>
            </a:r>
          </a:p>
          <a:p>
            <a:r>
              <a:rPr lang="en-US" dirty="0" smtClean="0"/>
              <a:t>The change model will create room for modification.</a:t>
            </a:r>
          </a:p>
          <a:p>
            <a:r>
              <a:rPr lang="en-US" dirty="0" smtClean="0"/>
              <a:t>Stakeholders, suppliers, and customers will comprehend the need for change.</a:t>
            </a:r>
          </a:p>
          <a:p>
            <a:r>
              <a:rPr lang="en-US" dirty="0" smtClean="0"/>
              <a:t>The possibilities for failure will be reduced.</a:t>
            </a:r>
          </a:p>
          <a:p>
            <a:endParaRPr lang="en-US" dirty="0"/>
          </a:p>
        </p:txBody>
      </p:sp>
      <p:sp>
        <p:nvSpPr>
          <p:cNvPr id="4" name="Slide Number Placeholder 3"/>
          <p:cNvSpPr>
            <a:spLocks noGrp="1"/>
          </p:cNvSpPr>
          <p:nvPr>
            <p:ph type="sldNum" sz="quarter" idx="10"/>
          </p:nvPr>
        </p:nvSpPr>
        <p:spPr/>
        <p:txBody>
          <a:bodyPr/>
          <a:lstStyle/>
          <a:p>
            <a:fld id="{03057776-9297-4A90-B4CC-9A2419493082}" type="slidenum">
              <a:rPr lang="en-US" smtClean="0"/>
              <a:t>14</a:t>
            </a:fld>
            <a:endParaRPr lang="en-US"/>
          </a:p>
        </p:txBody>
      </p:sp>
    </p:spTree>
    <p:extLst>
      <p:ext uri="{BB962C8B-B14F-4D97-AF65-F5344CB8AC3E}">
        <p14:creationId xmlns:p14="http://schemas.microsoft.com/office/powerpoint/2010/main" val="3740787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C67370C-7356-42A4-BE44-FD7F59F94E92}" type="datetimeFigureOut">
              <a:rPr lang="en-US" smtClean="0"/>
              <a:t>12/17/2019</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58DA2DA2-34E9-4930-8F04-CB3D9CE288F3}"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C67370C-7356-42A4-BE44-FD7F59F94E92}" type="datetimeFigureOut">
              <a:rPr lang="en-US" smtClean="0"/>
              <a:t>12/17/2019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DA2DA2-34E9-4930-8F04-CB3D9CE288F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67370C-7356-42A4-BE44-FD7F59F94E92}" type="datetimeFigureOut">
              <a:rPr lang="en-US" smtClean="0"/>
              <a:t>12/17/2019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DA2DA2-34E9-4930-8F04-CB3D9CE288F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C67370C-7356-42A4-BE44-FD7F59F94E92}" type="datetimeFigureOut">
              <a:rPr lang="en-US" smtClean="0"/>
              <a:t>12/17/2019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DA2DA2-34E9-4930-8F04-CB3D9CE288F3}"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C67370C-7356-42A4-BE44-FD7F59F94E92}" type="datetimeFigureOut">
              <a:rPr lang="en-US" smtClean="0"/>
              <a:t>12/17/2019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DA2DA2-34E9-4930-8F04-CB3D9CE288F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67370C-7356-42A4-BE44-FD7F59F94E92}" type="datetimeFigureOut">
              <a:rPr lang="en-US" smtClean="0"/>
              <a:t>12/17/2019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DA2DA2-34E9-4930-8F04-CB3D9CE288F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67370C-7356-42A4-BE44-FD7F59F94E92}" type="datetimeFigureOut">
              <a:rPr lang="en-US" smtClean="0"/>
              <a:t>12/17/2019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DA2DA2-34E9-4930-8F04-CB3D9CE288F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C67370C-7356-42A4-BE44-FD7F59F94E92}" type="datetimeFigureOut">
              <a:rPr lang="en-US" smtClean="0"/>
              <a:t>12/17/2019</a:t>
            </a:fld>
            <a:endParaRPr lang="en-US"/>
          </a:p>
        </p:txBody>
      </p:sp>
      <p:sp>
        <p:nvSpPr>
          <p:cNvPr id="7" name="Slide Number Placeholder 6"/>
          <p:cNvSpPr>
            <a:spLocks noGrp="1"/>
          </p:cNvSpPr>
          <p:nvPr>
            <p:ph type="sldNum" sz="quarter" idx="12"/>
          </p:nvPr>
        </p:nvSpPr>
        <p:spPr/>
        <p:txBody>
          <a:bodyPr/>
          <a:lstStyle/>
          <a:p>
            <a:fld id="{58DA2DA2-34E9-4930-8F04-CB3D9CE288F3}"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67370C-7356-42A4-BE44-FD7F59F94E92}" type="datetimeFigureOut">
              <a:rPr lang="en-US" smtClean="0"/>
              <a:t>12/17/2019</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58DA2DA2-34E9-4930-8F04-CB3D9CE288F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67370C-7356-42A4-BE44-FD7F59F94E92}" type="datetimeFigureOut">
              <a:rPr lang="en-US" smtClean="0"/>
              <a:t>12/17/2019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DA2DA2-34E9-4930-8F04-CB3D9CE288F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67370C-7356-42A4-BE44-FD7F59F94E92}" type="datetimeFigureOut">
              <a:rPr lang="en-US" smtClean="0"/>
              <a:t>12/17/2019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DA2DA2-34E9-4930-8F04-CB3D9CE288F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AC67370C-7356-42A4-BE44-FD7F59F94E92}" type="datetimeFigureOut">
              <a:rPr lang="en-US" smtClean="0"/>
              <a:t>12/17/2019</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58DA2DA2-34E9-4930-8F04-CB3D9CE288F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Change Model </a:t>
            </a:r>
            <a:endParaRPr lang="en-US" dirty="0"/>
          </a:p>
        </p:txBody>
      </p:sp>
      <p:sp>
        <p:nvSpPr>
          <p:cNvPr id="3" name="Subtitle 2"/>
          <p:cNvSpPr>
            <a:spLocks noGrp="1"/>
          </p:cNvSpPr>
          <p:nvPr>
            <p:ph type="subTitle" idx="1"/>
          </p:nvPr>
        </p:nvSpPr>
        <p:spPr/>
        <p:txBody>
          <a:bodyPr/>
          <a:lstStyle/>
          <a:p>
            <a:r>
              <a:rPr lang="en-US" dirty="0" smtClean="0"/>
              <a:t>Implementation Strategy</a:t>
            </a:r>
            <a:endParaRPr lang="en-US" dirty="0"/>
          </a:p>
        </p:txBody>
      </p:sp>
    </p:spTree>
    <p:extLst>
      <p:ext uri="{BB962C8B-B14F-4D97-AF65-F5344CB8AC3E}">
        <p14:creationId xmlns:p14="http://schemas.microsoft.com/office/powerpoint/2010/main" val="1278461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Combination of Change Models</a:t>
            </a:r>
            <a:endParaRPr lang="en-US" dirty="0"/>
          </a:p>
        </p:txBody>
      </p:sp>
      <p:sp>
        <p:nvSpPr>
          <p:cNvPr id="3" name="Content Placeholder 2"/>
          <p:cNvSpPr>
            <a:spLocks noGrp="1"/>
          </p:cNvSpPr>
          <p:nvPr>
            <p:ph idx="1"/>
          </p:nvPr>
        </p:nvSpPr>
        <p:spPr/>
        <p:txBody>
          <a:bodyPr>
            <a:normAutofit fontScale="85000" lnSpcReduction="10000"/>
          </a:bodyPr>
          <a:lstStyle/>
          <a:p>
            <a:r>
              <a:rPr lang="en-US" dirty="0" err="1" smtClean="0"/>
              <a:t>Lewin’s</a:t>
            </a:r>
            <a:r>
              <a:rPr lang="en-US" dirty="0" smtClean="0"/>
              <a:t>, McKinsey 7 S model, and </a:t>
            </a:r>
            <a:r>
              <a:rPr lang="en-US" dirty="0" err="1" smtClean="0"/>
              <a:t>Kotter’s</a:t>
            </a:r>
            <a:r>
              <a:rPr lang="en-US" dirty="0" smtClean="0"/>
              <a:t>  change model will be appropriate for my organization. </a:t>
            </a:r>
          </a:p>
          <a:p>
            <a:r>
              <a:rPr lang="en-US" dirty="0" smtClean="0"/>
              <a:t>Creation of awareness </a:t>
            </a:r>
          </a:p>
          <a:p>
            <a:r>
              <a:rPr lang="en-US" dirty="0" smtClean="0"/>
              <a:t>Addressing the impacts of status quo .</a:t>
            </a:r>
          </a:p>
          <a:p>
            <a:r>
              <a:rPr lang="en-US" dirty="0" smtClean="0"/>
              <a:t>Communication </a:t>
            </a:r>
            <a:endParaRPr lang="en-US" dirty="0"/>
          </a:p>
          <a:p>
            <a:r>
              <a:rPr lang="en-US" dirty="0" smtClean="0"/>
              <a:t>Changing stage is when the real transition is made. </a:t>
            </a:r>
          </a:p>
          <a:p>
            <a:r>
              <a:rPr lang="en-US" dirty="0"/>
              <a:t>L</a:t>
            </a:r>
            <a:r>
              <a:rPr lang="en-US" dirty="0" smtClean="0"/>
              <a:t>earning about the new organizational culture.</a:t>
            </a:r>
          </a:p>
          <a:p>
            <a:r>
              <a:rPr lang="en-US" dirty="0" smtClean="0"/>
              <a:t>The final stage will involves stabilization and reinforcement.</a:t>
            </a:r>
            <a:endParaRPr lang="en-US" dirty="0"/>
          </a:p>
        </p:txBody>
      </p:sp>
    </p:spTree>
    <p:extLst>
      <p:ext uri="{BB962C8B-B14F-4D97-AF65-F5344CB8AC3E}">
        <p14:creationId xmlns:p14="http://schemas.microsoft.com/office/powerpoint/2010/main" val="782269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a:t>
            </a:r>
            <a:endParaRPr lang="en-US" dirty="0"/>
          </a:p>
        </p:txBody>
      </p:sp>
      <p:sp>
        <p:nvSpPr>
          <p:cNvPr id="3" name="Content Placeholder 2"/>
          <p:cNvSpPr>
            <a:spLocks noGrp="1"/>
          </p:cNvSpPr>
          <p:nvPr>
            <p:ph idx="1"/>
          </p:nvPr>
        </p:nvSpPr>
        <p:spPr/>
        <p:txBody>
          <a:bodyPr/>
          <a:lstStyle/>
          <a:p>
            <a:r>
              <a:rPr lang="en-US" dirty="0" smtClean="0"/>
              <a:t>Development of strategy.</a:t>
            </a:r>
          </a:p>
          <a:p>
            <a:r>
              <a:rPr lang="en-US" dirty="0" smtClean="0"/>
              <a:t>Creation of structure.</a:t>
            </a:r>
          </a:p>
          <a:p>
            <a:r>
              <a:rPr lang="en-US" dirty="0" smtClean="0"/>
              <a:t>Development of work systems.</a:t>
            </a:r>
          </a:p>
          <a:p>
            <a:r>
              <a:rPr lang="en-US" dirty="0" smtClean="0"/>
              <a:t>Shared Values.</a:t>
            </a:r>
          </a:p>
          <a:p>
            <a:r>
              <a:rPr lang="en-US" dirty="0" smtClean="0"/>
              <a:t>Style.</a:t>
            </a:r>
          </a:p>
          <a:p>
            <a:r>
              <a:rPr lang="en-US" dirty="0" smtClean="0"/>
              <a:t>Staff.</a:t>
            </a:r>
          </a:p>
          <a:p>
            <a:r>
              <a:rPr lang="en-US" dirty="0" smtClean="0"/>
              <a:t>Appropriate skills and efficiency. </a:t>
            </a:r>
            <a:endParaRPr lang="en-US" dirty="0"/>
          </a:p>
        </p:txBody>
      </p:sp>
    </p:spTree>
    <p:extLst>
      <p:ext uri="{BB962C8B-B14F-4D97-AF65-F5344CB8AC3E}">
        <p14:creationId xmlns:p14="http://schemas.microsoft.com/office/powerpoint/2010/main" val="4155425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normAutofit lnSpcReduction="10000"/>
          </a:bodyPr>
          <a:lstStyle/>
          <a:p>
            <a:r>
              <a:rPr lang="en-US" dirty="0" smtClean="0"/>
              <a:t>Need for Urgency.</a:t>
            </a:r>
          </a:p>
          <a:p>
            <a:r>
              <a:rPr lang="en-US" dirty="0" smtClean="0"/>
              <a:t>Team building.</a:t>
            </a:r>
          </a:p>
          <a:p>
            <a:r>
              <a:rPr lang="en-US" dirty="0" smtClean="0"/>
              <a:t>Organizational vision.</a:t>
            </a:r>
          </a:p>
          <a:p>
            <a:r>
              <a:rPr lang="en-US" dirty="0" smtClean="0"/>
              <a:t>Effective communication.</a:t>
            </a:r>
          </a:p>
          <a:p>
            <a:r>
              <a:rPr lang="en-US" dirty="0" smtClean="0"/>
              <a:t>Getting things moving.  </a:t>
            </a:r>
          </a:p>
          <a:p>
            <a:r>
              <a:rPr lang="en-US" dirty="0" smtClean="0"/>
              <a:t>Goal-setting. </a:t>
            </a:r>
          </a:p>
          <a:p>
            <a:r>
              <a:rPr lang="en-US" dirty="0" smtClean="0"/>
              <a:t>Determination.</a:t>
            </a:r>
          </a:p>
          <a:p>
            <a:r>
              <a:rPr lang="en-US" dirty="0" smtClean="0"/>
              <a:t>Incorporation of change.</a:t>
            </a:r>
            <a:endParaRPr lang="en-US" dirty="0"/>
          </a:p>
        </p:txBody>
      </p:sp>
    </p:spTree>
    <p:extLst>
      <p:ext uri="{BB962C8B-B14F-4D97-AF65-F5344CB8AC3E}">
        <p14:creationId xmlns:p14="http://schemas.microsoft.com/office/powerpoint/2010/main" val="1969850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of Evaluation</a:t>
            </a:r>
            <a:endParaRPr lang="en-US" dirty="0"/>
          </a:p>
        </p:txBody>
      </p:sp>
      <p:sp>
        <p:nvSpPr>
          <p:cNvPr id="3" name="Content Placeholder 2"/>
          <p:cNvSpPr>
            <a:spLocks noGrp="1"/>
          </p:cNvSpPr>
          <p:nvPr>
            <p:ph idx="1"/>
          </p:nvPr>
        </p:nvSpPr>
        <p:spPr/>
        <p:txBody>
          <a:bodyPr>
            <a:normAutofit lnSpcReduction="10000"/>
          </a:bodyPr>
          <a:lstStyle/>
          <a:p>
            <a:r>
              <a:rPr lang="en-US" dirty="0" smtClean="0"/>
              <a:t>Patients surveys .</a:t>
            </a:r>
          </a:p>
          <a:p>
            <a:r>
              <a:rPr lang="en-US" dirty="0" smtClean="0"/>
              <a:t>Medical record audits .</a:t>
            </a:r>
          </a:p>
          <a:p>
            <a:r>
              <a:rPr lang="en-US" dirty="0" smtClean="0"/>
              <a:t>Interviewing the patients .</a:t>
            </a:r>
          </a:p>
          <a:p>
            <a:r>
              <a:rPr lang="en-US" dirty="0" smtClean="0"/>
              <a:t>Staff survey.</a:t>
            </a:r>
          </a:p>
          <a:p>
            <a:r>
              <a:rPr lang="en-US" dirty="0" smtClean="0"/>
              <a:t>Clinician surveys .</a:t>
            </a:r>
          </a:p>
          <a:p>
            <a:r>
              <a:rPr lang="en-US" dirty="0" smtClean="0"/>
              <a:t>Ethnographic observations.</a:t>
            </a:r>
          </a:p>
          <a:p>
            <a:r>
              <a:rPr lang="en-US" dirty="0" smtClean="0"/>
              <a:t>Environmental measures.</a:t>
            </a:r>
          </a:p>
          <a:p>
            <a:r>
              <a:rPr lang="en-US" dirty="0" smtClean="0"/>
              <a:t>Financial records.</a:t>
            </a:r>
            <a:endParaRPr lang="en-US" dirty="0"/>
          </a:p>
        </p:txBody>
      </p:sp>
    </p:spTree>
    <p:extLst>
      <p:ext uri="{BB962C8B-B14F-4D97-AF65-F5344CB8AC3E}">
        <p14:creationId xmlns:p14="http://schemas.microsoft.com/office/powerpoint/2010/main" val="1059731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 for Team Selection</a:t>
            </a:r>
            <a:endParaRPr lang="en-US" dirty="0"/>
          </a:p>
        </p:txBody>
      </p:sp>
      <p:sp>
        <p:nvSpPr>
          <p:cNvPr id="3" name="Content Placeholder 2"/>
          <p:cNvSpPr>
            <a:spLocks noGrp="1"/>
          </p:cNvSpPr>
          <p:nvPr>
            <p:ph idx="1"/>
          </p:nvPr>
        </p:nvSpPr>
        <p:spPr/>
        <p:txBody>
          <a:bodyPr>
            <a:normAutofit lnSpcReduction="10000"/>
          </a:bodyPr>
          <a:lstStyle/>
          <a:p>
            <a:r>
              <a:rPr lang="en-US" dirty="0" smtClean="0"/>
              <a:t> </a:t>
            </a:r>
            <a:r>
              <a:rPr lang="en-US" dirty="0"/>
              <a:t>A</a:t>
            </a:r>
            <a:r>
              <a:rPr lang="en-US" dirty="0" smtClean="0"/>
              <a:t>ppropriate skills.</a:t>
            </a:r>
          </a:p>
          <a:p>
            <a:r>
              <a:rPr lang="en-US" dirty="0"/>
              <a:t>H</a:t>
            </a:r>
            <a:r>
              <a:rPr lang="en-US" dirty="0" smtClean="0"/>
              <a:t>ighly experienced.</a:t>
            </a:r>
          </a:p>
          <a:p>
            <a:r>
              <a:rPr lang="en-US" dirty="0" smtClean="0"/>
              <a:t>Leadership positions.</a:t>
            </a:r>
          </a:p>
          <a:p>
            <a:r>
              <a:rPr lang="en-US" dirty="0" smtClean="0"/>
              <a:t>Competency.</a:t>
            </a:r>
          </a:p>
          <a:p>
            <a:r>
              <a:rPr lang="en-US" dirty="0"/>
              <a:t>G</a:t>
            </a:r>
            <a:r>
              <a:rPr lang="en-US" dirty="0" smtClean="0"/>
              <a:t>ood communication skills.</a:t>
            </a:r>
          </a:p>
          <a:p>
            <a:r>
              <a:rPr lang="en-US" dirty="0" smtClean="0"/>
              <a:t>Readiness to learn.</a:t>
            </a:r>
          </a:p>
          <a:p>
            <a:r>
              <a:rPr lang="en-US" dirty="0" smtClean="0"/>
              <a:t>Goal-oriented.</a:t>
            </a:r>
          </a:p>
          <a:p>
            <a:r>
              <a:rPr lang="en-US" dirty="0"/>
              <a:t>C</a:t>
            </a:r>
            <a:r>
              <a:rPr lang="en-US" dirty="0" smtClean="0"/>
              <a:t>reative and flexible.  </a:t>
            </a:r>
            <a:endParaRPr lang="en-US" dirty="0"/>
          </a:p>
        </p:txBody>
      </p:sp>
    </p:spTree>
    <p:extLst>
      <p:ext uri="{BB962C8B-B14F-4D97-AF65-F5344CB8AC3E}">
        <p14:creationId xmlns:p14="http://schemas.microsoft.com/office/powerpoint/2010/main" val="3530573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Strategies</a:t>
            </a:r>
            <a:endParaRPr lang="en-US" dirty="0"/>
          </a:p>
        </p:txBody>
      </p:sp>
      <p:sp>
        <p:nvSpPr>
          <p:cNvPr id="3" name="Content Placeholder 2"/>
          <p:cNvSpPr>
            <a:spLocks noGrp="1"/>
          </p:cNvSpPr>
          <p:nvPr>
            <p:ph idx="1"/>
          </p:nvPr>
        </p:nvSpPr>
        <p:spPr/>
        <p:txBody>
          <a:bodyPr>
            <a:normAutofit lnSpcReduction="10000"/>
          </a:bodyPr>
          <a:lstStyle/>
          <a:p>
            <a:r>
              <a:rPr lang="en-US" dirty="0" smtClean="0"/>
              <a:t>Videoconferencing </a:t>
            </a:r>
          </a:p>
          <a:p>
            <a:r>
              <a:rPr lang="en-US" dirty="0" smtClean="0"/>
              <a:t>The company’s intranet.</a:t>
            </a:r>
          </a:p>
          <a:p>
            <a:r>
              <a:rPr lang="en-US" dirty="0" smtClean="0"/>
              <a:t>Emails .</a:t>
            </a:r>
          </a:p>
          <a:p>
            <a:r>
              <a:rPr lang="en-US" dirty="0" smtClean="0"/>
              <a:t>Print media such as flyers.</a:t>
            </a:r>
          </a:p>
          <a:p>
            <a:r>
              <a:rPr lang="en-US" dirty="0" smtClean="0"/>
              <a:t>Encouraging and motivational blog posts.</a:t>
            </a:r>
          </a:p>
          <a:p>
            <a:r>
              <a:rPr lang="en-US" dirty="0" smtClean="0"/>
              <a:t>Videos and photos.</a:t>
            </a:r>
          </a:p>
          <a:p>
            <a:r>
              <a:rPr lang="en-US" dirty="0" smtClean="0"/>
              <a:t>Online group discussions.</a:t>
            </a:r>
          </a:p>
          <a:p>
            <a:r>
              <a:rPr lang="en-US" dirty="0" smtClean="0"/>
              <a:t>Instant messaging.</a:t>
            </a:r>
          </a:p>
          <a:p>
            <a:endParaRPr lang="en-US" dirty="0" smtClean="0"/>
          </a:p>
        </p:txBody>
      </p:sp>
    </p:spTree>
    <p:extLst>
      <p:ext uri="{BB962C8B-B14F-4D97-AF65-F5344CB8AC3E}">
        <p14:creationId xmlns:p14="http://schemas.microsoft.com/office/powerpoint/2010/main" val="1530248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Strategies for Gathering Shareholders’ Support</a:t>
            </a:r>
            <a:endParaRPr lang="en-US" dirty="0"/>
          </a:p>
        </p:txBody>
      </p:sp>
      <p:sp>
        <p:nvSpPr>
          <p:cNvPr id="3" name="Content Placeholder 2"/>
          <p:cNvSpPr>
            <a:spLocks noGrp="1"/>
          </p:cNvSpPr>
          <p:nvPr>
            <p:ph idx="1"/>
          </p:nvPr>
        </p:nvSpPr>
        <p:spPr/>
        <p:txBody>
          <a:bodyPr>
            <a:normAutofit fontScale="85000" lnSpcReduction="10000"/>
          </a:bodyPr>
          <a:lstStyle/>
          <a:p>
            <a:r>
              <a:rPr lang="en-US" dirty="0"/>
              <a:t>C</a:t>
            </a:r>
            <a:r>
              <a:rPr lang="en-US" dirty="0" smtClean="0"/>
              <a:t>omprehensive plans.</a:t>
            </a:r>
          </a:p>
          <a:p>
            <a:r>
              <a:rPr lang="en-US" dirty="0" smtClean="0"/>
              <a:t>A detailed communication plan .</a:t>
            </a:r>
          </a:p>
          <a:p>
            <a:r>
              <a:rPr lang="en-US" dirty="0" smtClean="0"/>
              <a:t>Conducive environment .</a:t>
            </a:r>
          </a:p>
          <a:p>
            <a:r>
              <a:rPr lang="en-US" dirty="0"/>
              <a:t>A</a:t>
            </a:r>
            <a:r>
              <a:rPr lang="en-US" dirty="0" smtClean="0"/>
              <a:t>ctively engaging them  in the change process.</a:t>
            </a:r>
          </a:p>
          <a:p>
            <a:r>
              <a:rPr lang="en-US" dirty="0" smtClean="0"/>
              <a:t>Stakeholder support committees .</a:t>
            </a:r>
          </a:p>
          <a:p>
            <a:r>
              <a:rPr lang="en-US" dirty="0" smtClean="0"/>
              <a:t>information about the benefits of the changes.</a:t>
            </a:r>
          </a:p>
          <a:p>
            <a:r>
              <a:rPr lang="en-US" dirty="0" smtClean="0"/>
              <a:t>Information about the resisters and champions of the change initiative</a:t>
            </a:r>
          </a:p>
          <a:p>
            <a:r>
              <a:rPr lang="en-US" dirty="0" smtClean="0"/>
              <a:t>Creating a positive relationship.</a:t>
            </a:r>
            <a:endParaRPr lang="en-US" dirty="0"/>
          </a:p>
        </p:txBody>
      </p:sp>
    </p:spTree>
    <p:extLst>
      <p:ext uri="{BB962C8B-B14F-4D97-AF65-F5344CB8AC3E}">
        <p14:creationId xmlns:p14="http://schemas.microsoft.com/office/powerpoint/2010/main" val="3001127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Strategies for Overcoming Resistance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Collaborative teams.</a:t>
            </a:r>
          </a:p>
          <a:p>
            <a:r>
              <a:rPr lang="en-US" dirty="0"/>
              <a:t>S</a:t>
            </a:r>
            <a:r>
              <a:rPr lang="en-US" dirty="0" smtClean="0"/>
              <a:t>kills and knowledge criterion.</a:t>
            </a:r>
          </a:p>
          <a:p>
            <a:r>
              <a:rPr lang="en-US" dirty="0" smtClean="0"/>
              <a:t>Persuasion and energetic about the changes.</a:t>
            </a:r>
          </a:p>
          <a:p>
            <a:r>
              <a:rPr lang="en-US" dirty="0" smtClean="0"/>
              <a:t>Showing passion about the proposed change.</a:t>
            </a:r>
          </a:p>
          <a:p>
            <a:r>
              <a:rPr lang="en-US" dirty="0" smtClean="0"/>
              <a:t>Providing opportunities to provide feedback.</a:t>
            </a:r>
          </a:p>
          <a:p>
            <a:r>
              <a:rPr lang="en-US" dirty="0" smtClean="0"/>
              <a:t>Positivity and supportiveness to the employees </a:t>
            </a:r>
          </a:p>
          <a:p>
            <a:r>
              <a:rPr lang="en-US" dirty="0"/>
              <a:t>D</a:t>
            </a:r>
            <a:r>
              <a:rPr lang="en-US" dirty="0" smtClean="0"/>
              <a:t>ata to support the need for change.</a:t>
            </a:r>
          </a:p>
          <a:p>
            <a:r>
              <a:rPr lang="en-US" dirty="0" smtClean="0"/>
              <a:t>Effective conflict resolution.</a:t>
            </a:r>
          </a:p>
        </p:txBody>
      </p:sp>
    </p:spTree>
    <p:extLst>
      <p:ext uri="{BB962C8B-B14F-4D97-AF65-F5344CB8AC3E}">
        <p14:creationId xmlns:p14="http://schemas.microsoft.com/office/powerpoint/2010/main" val="4109717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Strategies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Creation of awareness .</a:t>
            </a:r>
          </a:p>
          <a:p>
            <a:r>
              <a:rPr lang="en-US" dirty="0" smtClean="0"/>
              <a:t>Examination of behavioral characteristics.</a:t>
            </a:r>
          </a:p>
          <a:p>
            <a:r>
              <a:rPr lang="en-US" dirty="0" smtClean="0"/>
              <a:t>The need for change. </a:t>
            </a:r>
          </a:p>
          <a:p>
            <a:r>
              <a:rPr lang="en-US" dirty="0" smtClean="0"/>
              <a:t>Communication of essentials. </a:t>
            </a:r>
          </a:p>
          <a:p>
            <a:r>
              <a:rPr lang="en-US" dirty="0" smtClean="0"/>
              <a:t>Implementation of the new change model. </a:t>
            </a:r>
          </a:p>
          <a:p>
            <a:r>
              <a:rPr lang="en-US" dirty="0" smtClean="0"/>
              <a:t>Learning of new traits, ways of thinking, and processes.</a:t>
            </a:r>
          </a:p>
          <a:p>
            <a:r>
              <a:rPr lang="en-US" dirty="0" smtClean="0"/>
              <a:t>Supporting employees.</a:t>
            </a:r>
          </a:p>
          <a:p>
            <a:r>
              <a:rPr lang="en-US" dirty="0" smtClean="0"/>
              <a:t>Consolidation of the new state.</a:t>
            </a:r>
          </a:p>
        </p:txBody>
      </p:sp>
    </p:spTree>
    <p:extLst>
      <p:ext uri="{BB962C8B-B14F-4D97-AF65-F5344CB8AC3E}">
        <p14:creationId xmlns:p14="http://schemas.microsoft.com/office/powerpoint/2010/main" val="3121926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Sustainability Strategies</a:t>
            </a:r>
            <a:endParaRPr lang="en-US" dirty="0"/>
          </a:p>
        </p:txBody>
      </p:sp>
      <p:sp>
        <p:nvSpPr>
          <p:cNvPr id="3" name="Content Placeholder 2"/>
          <p:cNvSpPr>
            <a:spLocks noGrp="1"/>
          </p:cNvSpPr>
          <p:nvPr>
            <p:ph idx="1"/>
          </p:nvPr>
        </p:nvSpPr>
        <p:spPr/>
        <p:txBody>
          <a:bodyPr>
            <a:normAutofit lnSpcReduction="10000"/>
          </a:bodyPr>
          <a:lstStyle/>
          <a:p>
            <a:r>
              <a:rPr lang="en-US" dirty="0" smtClean="0"/>
              <a:t>Regular education.</a:t>
            </a:r>
          </a:p>
          <a:p>
            <a:r>
              <a:rPr lang="en-US" dirty="0" smtClean="0"/>
              <a:t>Setting attainable goals.</a:t>
            </a:r>
          </a:p>
          <a:p>
            <a:r>
              <a:rPr lang="en-US" dirty="0" smtClean="0"/>
              <a:t>Regular communication .</a:t>
            </a:r>
          </a:p>
          <a:p>
            <a:r>
              <a:rPr lang="en-US" dirty="0" smtClean="0"/>
              <a:t>Communication of outcomes.</a:t>
            </a:r>
          </a:p>
          <a:p>
            <a:r>
              <a:rPr lang="en-US" dirty="0" smtClean="0"/>
              <a:t>Rewarding staff.</a:t>
            </a:r>
          </a:p>
          <a:p>
            <a:r>
              <a:rPr lang="en-US" dirty="0" smtClean="0"/>
              <a:t>Discussing implications.</a:t>
            </a:r>
          </a:p>
          <a:p>
            <a:r>
              <a:rPr lang="en-US" dirty="0" smtClean="0"/>
              <a:t>Appropriate feedback systems.  </a:t>
            </a:r>
          </a:p>
          <a:p>
            <a:r>
              <a:rPr lang="en-US" dirty="0" smtClean="0"/>
              <a:t>Creation of necessary infrastructure.</a:t>
            </a:r>
            <a:endParaRPr lang="en-US" dirty="0"/>
          </a:p>
        </p:txBody>
      </p:sp>
    </p:spTree>
    <p:extLst>
      <p:ext uri="{BB962C8B-B14F-4D97-AF65-F5344CB8AC3E}">
        <p14:creationId xmlns:p14="http://schemas.microsoft.com/office/powerpoint/2010/main" val="157427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Relevancy to the Organization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Responsiveness to patient needs.</a:t>
            </a:r>
          </a:p>
          <a:p>
            <a:r>
              <a:rPr lang="en-US" dirty="0" smtClean="0"/>
              <a:t> Improved medical outcomes.</a:t>
            </a:r>
          </a:p>
          <a:p>
            <a:r>
              <a:rPr lang="en-US" dirty="0" smtClean="0"/>
              <a:t>Improved organizational efficiency.</a:t>
            </a:r>
          </a:p>
          <a:p>
            <a:r>
              <a:rPr lang="en-US" dirty="0" smtClean="0"/>
              <a:t>Promotion of clinician productivity.</a:t>
            </a:r>
          </a:p>
          <a:p>
            <a:r>
              <a:rPr lang="en-US" dirty="0" smtClean="0"/>
              <a:t>Reduction of delays.</a:t>
            </a:r>
          </a:p>
          <a:p>
            <a:r>
              <a:rPr lang="en-US" dirty="0" smtClean="0"/>
              <a:t>Improved patient satisfaction. </a:t>
            </a:r>
          </a:p>
          <a:p>
            <a:r>
              <a:rPr lang="en-US" dirty="0"/>
              <a:t>I</a:t>
            </a:r>
            <a:r>
              <a:rPr lang="en-US" dirty="0" smtClean="0"/>
              <a:t>ncreased return on investment.</a:t>
            </a:r>
          </a:p>
          <a:p>
            <a:r>
              <a:rPr lang="en-US" dirty="0" smtClean="0"/>
              <a:t>Creation of opportunities for creativity and innovation. </a:t>
            </a:r>
            <a:endParaRPr lang="en-US" dirty="0"/>
          </a:p>
        </p:txBody>
      </p:sp>
    </p:spTree>
    <p:extLst>
      <p:ext uri="{BB962C8B-B14F-4D97-AF65-F5344CB8AC3E}">
        <p14:creationId xmlns:p14="http://schemas.microsoft.com/office/powerpoint/2010/main" val="221742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it will work?</a:t>
            </a:r>
            <a:endParaRPr lang="en-US" dirty="0"/>
          </a:p>
        </p:txBody>
      </p:sp>
      <p:sp>
        <p:nvSpPr>
          <p:cNvPr id="3" name="Content Placeholder 2"/>
          <p:cNvSpPr>
            <a:spLocks noGrp="1"/>
          </p:cNvSpPr>
          <p:nvPr>
            <p:ph idx="1"/>
          </p:nvPr>
        </p:nvSpPr>
        <p:spPr/>
        <p:txBody>
          <a:bodyPr>
            <a:normAutofit fontScale="92500" lnSpcReduction="10000"/>
          </a:bodyPr>
          <a:lstStyle/>
          <a:p>
            <a:r>
              <a:rPr lang="en-US" dirty="0"/>
              <a:t>S</a:t>
            </a:r>
            <a:r>
              <a:rPr lang="en-US" dirty="0" smtClean="0"/>
              <a:t>mooth transition from one culture to another.</a:t>
            </a:r>
          </a:p>
          <a:p>
            <a:r>
              <a:rPr lang="en-US" dirty="0" smtClean="0"/>
              <a:t>Improved productivity and the morale.</a:t>
            </a:r>
          </a:p>
          <a:p>
            <a:r>
              <a:rPr lang="en-US" dirty="0" smtClean="0"/>
              <a:t>A correct perception about care will be created.</a:t>
            </a:r>
          </a:p>
          <a:p>
            <a:r>
              <a:rPr lang="en-US" dirty="0" smtClean="0"/>
              <a:t>Minimal resistance.</a:t>
            </a:r>
          </a:p>
          <a:p>
            <a:r>
              <a:rPr lang="en-US" dirty="0" smtClean="0"/>
              <a:t>Cooperation and collaboration.</a:t>
            </a:r>
          </a:p>
          <a:p>
            <a:r>
              <a:rPr lang="en-US" dirty="0" smtClean="0"/>
              <a:t>Optimal care outcomes.</a:t>
            </a:r>
          </a:p>
          <a:p>
            <a:r>
              <a:rPr lang="en-US" dirty="0" smtClean="0"/>
              <a:t>Reduced stress and anxiety.</a:t>
            </a:r>
          </a:p>
          <a:p>
            <a:r>
              <a:rPr lang="en-US" dirty="0" smtClean="0"/>
              <a:t>Positive opportunities.</a:t>
            </a:r>
          </a:p>
        </p:txBody>
      </p:sp>
    </p:spTree>
    <p:extLst>
      <p:ext uri="{BB962C8B-B14F-4D97-AF65-F5344CB8AC3E}">
        <p14:creationId xmlns:p14="http://schemas.microsoft.com/office/powerpoint/2010/main" val="1563878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Sustainable Change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Effective communication strategies .</a:t>
            </a:r>
          </a:p>
          <a:p>
            <a:r>
              <a:rPr lang="en-US" dirty="0" smtClean="0"/>
              <a:t>Employee acceptance .</a:t>
            </a:r>
          </a:p>
          <a:p>
            <a:r>
              <a:rPr lang="en-US" dirty="0" smtClean="0"/>
              <a:t>Employee loyalty .</a:t>
            </a:r>
          </a:p>
          <a:p>
            <a:r>
              <a:rPr lang="en-US" dirty="0" smtClean="0"/>
              <a:t>Customer satisfaction.</a:t>
            </a:r>
          </a:p>
          <a:p>
            <a:r>
              <a:rPr lang="en-US" dirty="0"/>
              <a:t>C</a:t>
            </a:r>
            <a:r>
              <a:rPr lang="en-US" dirty="0" smtClean="0"/>
              <a:t>areful planning and follow up.</a:t>
            </a:r>
          </a:p>
          <a:p>
            <a:r>
              <a:rPr lang="en-US" dirty="0"/>
              <a:t>R</a:t>
            </a:r>
            <a:r>
              <a:rPr lang="en-US" dirty="0" smtClean="0"/>
              <a:t>oom for modification.</a:t>
            </a:r>
          </a:p>
          <a:p>
            <a:r>
              <a:rPr lang="en-US" dirty="0" smtClean="0"/>
              <a:t>Stakeholders, suppliers, and customers engagement.</a:t>
            </a:r>
          </a:p>
          <a:p>
            <a:r>
              <a:rPr lang="en-US" dirty="0" smtClean="0"/>
              <a:t>Reduced possibilities for failure.</a:t>
            </a:r>
          </a:p>
        </p:txBody>
      </p:sp>
    </p:spTree>
    <p:extLst>
      <p:ext uri="{BB962C8B-B14F-4D97-AF65-F5344CB8AC3E}">
        <p14:creationId xmlns:p14="http://schemas.microsoft.com/office/powerpoint/2010/main" val="1308174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Proposed Change Initiative</a:t>
            </a:r>
            <a:endParaRPr lang="en-US" dirty="0"/>
          </a:p>
        </p:txBody>
      </p:sp>
      <p:sp>
        <p:nvSpPr>
          <p:cNvPr id="3" name="Content Placeholder 2"/>
          <p:cNvSpPr>
            <a:spLocks noGrp="1"/>
          </p:cNvSpPr>
          <p:nvPr>
            <p:ph idx="1"/>
          </p:nvPr>
        </p:nvSpPr>
        <p:spPr/>
        <p:txBody>
          <a:bodyPr/>
          <a:lstStyle/>
          <a:p>
            <a:pPr marL="68580"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362200"/>
            <a:ext cx="6248400" cy="314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3730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err="1" smtClean="0"/>
              <a:t>Hussain</a:t>
            </a:r>
            <a:r>
              <a:rPr lang="en-US" dirty="0" smtClean="0"/>
              <a:t>, T. S., Lei, S., </a:t>
            </a:r>
            <a:r>
              <a:rPr lang="en-US" dirty="0" err="1" smtClean="0"/>
              <a:t>Akram</a:t>
            </a:r>
            <a:r>
              <a:rPr lang="en-US" dirty="0" smtClean="0"/>
              <a:t>, T., </a:t>
            </a:r>
            <a:r>
              <a:rPr lang="en-US" dirty="0" err="1" smtClean="0"/>
              <a:t>Haider</a:t>
            </a:r>
            <a:r>
              <a:rPr lang="en-US" dirty="0" smtClean="0"/>
              <a:t>, J. M., </a:t>
            </a:r>
            <a:r>
              <a:rPr lang="en-US" dirty="0" err="1" smtClean="0"/>
              <a:t>Hussain</a:t>
            </a:r>
            <a:r>
              <a:rPr lang="en-US" dirty="0" smtClean="0"/>
              <a:t>, H. 	S., &amp; Ali, M. (2018). Kurt </a:t>
            </a:r>
            <a:r>
              <a:rPr lang="en-US" dirty="0" err="1" smtClean="0"/>
              <a:t>Lewin’s</a:t>
            </a:r>
            <a:r>
              <a:rPr lang="en-US" dirty="0" smtClean="0"/>
              <a:t> change model: A 	critical review of the role of leadership and 	employee 	involvement in organizational change. </a:t>
            </a:r>
            <a:r>
              <a:rPr lang="en-US" i="1" dirty="0" smtClean="0"/>
              <a:t>Journal of 	Innovation &amp; Knowled</a:t>
            </a:r>
            <a:r>
              <a:rPr lang="en-US" dirty="0" smtClean="0"/>
              <a:t>ge, 3(3), 123-127.</a:t>
            </a:r>
          </a:p>
          <a:p>
            <a:pPr marL="0" indent="0">
              <a:buNone/>
            </a:pPr>
            <a:r>
              <a:rPr lang="en-US" dirty="0" smtClean="0"/>
              <a:t>Jaen, C. R., Crabtree, B. F., Palmer, R. F., </a:t>
            </a:r>
            <a:r>
              <a:rPr lang="en-US" dirty="0" err="1" smtClean="0"/>
              <a:t>Ferrer</a:t>
            </a:r>
            <a:r>
              <a:rPr lang="en-US" dirty="0" smtClean="0"/>
              <a:t>, R. L., Nutting, P. 	A. Miller, W. L….</a:t>
            </a:r>
            <a:r>
              <a:rPr lang="en-US" dirty="0" err="1" smtClean="0"/>
              <a:t>Stange</a:t>
            </a:r>
            <a:r>
              <a:rPr lang="en-US" dirty="0" smtClean="0"/>
              <a:t>, K. C. (2010). Methods of 	evaluating practice change toward patient-centered 	medical home. </a:t>
            </a:r>
            <a:r>
              <a:rPr lang="en-US" i="1" dirty="0" smtClean="0"/>
              <a:t>Annals of Family Medicine</a:t>
            </a:r>
            <a:r>
              <a:rPr lang="en-US" dirty="0" smtClean="0"/>
              <a:t>, 8(4), 1-12. </a:t>
            </a:r>
          </a:p>
          <a:p>
            <a:pPr marL="0" indent="0">
              <a:buNone/>
            </a:pPr>
            <a:r>
              <a:rPr lang="en-US" dirty="0" smtClean="0"/>
              <a:t>Silver, A. S., </a:t>
            </a:r>
            <a:r>
              <a:rPr lang="en-US" dirty="0" err="1" smtClean="0"/>
              <a:t>McQuillan</a:t>
            </a:r>
            <a:r>
              <a:rPr lang="en-US" dirty="0" smtClean="0"/>
              <a:t>, &amp; </a:t>
            </a:r>
            <a:r>
              <a:rPr lang="en-US" dirty="0" err="1" smtClean="0"/>
              <a:t>Chertow</a:t>
            </a:r>
            <a:r>
              <a:rPr lang="en-US" dirty="0" smtClean="0"/>
              <a:t>, M. G. How to sustain 	change and support continuous quality improvement. 	</a:t>
            </a:r>
            <a:r>
              <a:rPr lang="en-US" i="1" dirty="0" smtClean="0"/>
              <a:t>Clinical Journal of American Society of Nephrology</a:t>
            </a:r>
            <a:r>
              <a:rPr lang="en-US" dirty="0" smtClean="0"/>
              <a:t>, 	11(5), 916-924. </a:t>
            </a:r>
          </a:p>
          <a:p>
            <a:pPr marL="0" indent="0">
              <a:buNone/>
            </a:pPr>
            <a:endParaRPr lang="en-US" dirty="0" smtClean="0"/>
          </a:p>
        </p:txBody>
      </p:sp>
    </p:spTree>
    <p:extLst>
      <p:ext uri="{BB962C8B-B14F-4D97-AF65-F5344CB8AC3E}">
        <p14:creationId xmlns:p14="http://schemas.microsoft.com/office/powerpoint/2010/main" val="42180143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249</TotalTime>
  <Words>1755</Words>
  <Application>Microsoft Office PowerPoint</Application>
  <PresentationFormat>On-screen Show (4:3)</PresentationFormat>
  <Paragraphs>219</Paragraphs>
  <Slides>16</Slides>
  <Notes>13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Austin</vt:lpstr>
      <vt:lpstr>Change Model </vt:lpstr>
      <vt:lpstr>Combination of Change Models</vt:lpstr>
      <vt:lpstr>Stages</vt:lpstr>
      <vt:lpstr>Cont. </vt:lpstr>
      <vt:lpstr>Methods of Evaluation</vt:lpstr>
      <vt:lpstr>Criteria for Team Selection</vt:lpstr>
      <vt:lpstr>Communication Strategies</vt:lpstr>
      <vt:lpstr>Strategies for Gathering Shareholders’ Support</vt:lpstr>
      <vt:lpstr>Strategies for Overcoming Resistance</vt:lpstr>
      <vt:lpstr>Implementation Strategies</vt:lpstr>
      <vt:lpstr>Sustainability Strategies</vt:lpstr>
      <vt:lpstr>Relevancy to the Organization</vt:lpstr>
      <vt:lpstr>Why it will work?</vt:lpstr>
      <vt:lpstr>Sustainable Change</vt:lpstr>
      <vt:lpstr>The Proposed Change Initiative</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Change Model</dc:title>
  <dc:creator>Windows User</dc:creator>
  <cp:lastModifiedBy>Windows User</cp:lastModifiedBy>
  <cp:revision>25</cp:revision>
  <dcterms:created xsi:type="dcterms:W3CDTF">2019-12-14T17:26:52Z</dcterms:created>
  <dcterms:modified xsi:type="dcterms:W3CDTF">2019-12-17T16:18:07Z</dcterms:modified>
</cp:coreProperties>
</file>